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0" r:id="rId4"/>
    <p:sldId id="261" r:id="rId5"/>
    <p:sldId id="278" r:id="rId6"/>
    <p:sldId id="292" r:id="rId7"/>
    <p:sldId id="280" r:id="rId8"/>
    <p:sldId id="281" r:id="rId9"/>
    <p:sldId id="282" r:id="rId10"/>
    <p:sldId id="279" r:id="rId11"/>
    <p:sldId id="288" r:id="rId12"/>
    <p:sldId id="289" r:id="rId13"/>
    <p:sldId id="28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3A2C"/>
    <a:srgbClr val="D78F8E"/>
    <a:srgbClr val="F8EDEC"/>
    <a:srgbClr val="EDD1CF"/>
    <a:srgbClr val="F3E8E7"/>
    <a:srgbClr val="4F392B"/>
    <a:srgbClr val="F6E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0A66E-F3ED-4055-8CC6-82A277D2BED8}" type="datetimeFigureOut">
              <a:rPr lang="zh-CN" altLang="en-US" smtClean="0"/>
              <a:t>2017/11/14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BC510C-A274-4F09-B4F8-A9F6025676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DF9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>
            <a:spLocks noChangeArrowheads="1"/>
          </p:cNvSpPr>
          <p:nvPr/>
        </p:nvSpPr>
        <p:spPr bwMode="auto">
          <a:xfrm>
            <a:off x="0" y="0"/>
            <a:ext cx="6426200" cy="5861054"/>
          </a:xfrm>
          <a:custGeom>
            <a:avLst/>
            <a:gdLst>
              <a:gd name="connsiteX0" fmla="*/ 0 w 6426200"/>
              <a:gd name="connsiteY0" fmla="*/ 0 h 5861054"/>
              <a:gd name="connsiteX1" fmla="*/ 6202018 w 6426200"/>
              <a:gd name="connsiteY1" fmla="*/ 0 h 5861054"/>
              <a:gd name="connsiteX2" fmla="*/ 6225541 w 6426200"/>
              <a:gd name="connsiteY2" fmla="*/ 69532 h 5861054"/>
              <a:gd name="connsiteX3" fmla="*/ 6426200 w 6426200"/>
              <a:gd name="connsiteY3" fmla="*/ 1397004 h 5861054"/>
              <a:gd name="connsiteX4" fmla="*/ 1962943 w 6426200"/>
              <a:gd name="connsiteY4" fmla="*/ 5861054 h 5861054"/>
              <a:gd name="connsiteX5" fmla="*/ 27937 w 6426200"/>
              <a:gd name="connsiteY5" fmla="*/ 5420851 h 5861054"/>
              <a:gd name="connsiteX6" fmla="*/ 0 w 6426200"/>
              <a:gd name="connsiteY6" fmla="*/ 5406540 h 586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26200" h="5861054">
                <a:moveTo>
                  <a:pt x="0" y="0"/>
                </a:moveTo>
                <a:lnTo>
                  <a:pt x="6202018" y="0"/>
                </a:lnTo>
                <a:lnTo>
                  <a:pt x="6225541" y="69532"/>
                </a:lnTo>
                <a:cubicBezTo>
                  <a:pt x="6355948" y="488880"/>
                  <a:pt x="6426200" y="934737"/>
                  <a:pt x="6426200" y="1397004"/>
                </a:cubicBezTo>
                <a:cubicBezTo>
                  <a:pt x="6426200" y="3862431"/>
                  <a:pt x="4427932" y="5861054"/>
                  <a:pt x="1962943" y="5861054"/>
                </a:cubicBezTo>
                <a:cubicBezTo>
                  <a:pt x="1269665" y="5861054"/>
                  <a:pt x="613305" y="5702960"/>
                  <a:pt x="27937" y="5420851"/>
                </a:cubicBezTo>
                <a:lnTo>
                  <a:pt x="0" y="5406540"/>
                </a:lnTo>
                <a:close/>
              </a:path>
            </a:pathLst>
          </a:custGeom>
          <a:solidFill>
            <a:srgbClr val="E5B8B7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52"/>
          <p:cNvSpPr>
            <a:spLocks noChangeArrowheads="1"/>
          </p:cNvSpPr>
          <p:nvPr/>
        </p:nvSpPr>
        <p:spPr bwMode="auto">
          <a:xfrm>
            <a:off x="1" y="0"/>
            <a:ext cx="4662117" cy="4096657"/>
          </a:xfrm>
          <a:custGeom>
            <a:avLst/>
            <a:gdLst>
              <a:gd name="connsiteX0" fmla="*/ 0 w 4662117"/>
              <a:gd name="connsiteY0" fmla="*/ 0 h 4096657"/>
              <a:gd name="connsiteX1" fmla="*/ 4269417 w 4662117"/>
              <a:gd name="connsiteY1" fmla="*/ 0 h 4096657"/>
              <a:gd name="connsiteX2" fmla="*/ 4336341 w 4662117"/>
              <a:gd name="connsiteY2" fmla="*/ 110179 h 4096657"/>
              <a:gd name="connsiteX3" fmla="*/ 4662117 w 4662117"/>
              <a:gd name="connsiteY3" fmla="*/ 1396997 h 4096657"/>
              <a:gd name="connsiteX4" fmla="*/ 1962937 w 4662117"/>
              <a:gd name="connsiteY4" fmla="*/ 4096657 h 4096657"/>
              <a:gd name="connsiteX5" fmla="*/ 54329 w 4662117"/>
              <a:gd name="connsiteY5" fmla="*/ 3305945 h 4096657"/>
              <a:gd name="connsiteX6" fmla="*/ 0 w 4662117"/>
              <a:gd name="connsiteY6" fmla="*/ 3246158 h 409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2117" h="4096657">
                <a:moveTo>
                  <a:pt x="0" y="0"/>
                </a:moveTo>
                <a:lnTo>
                  <a:pt x="4269417" y="0"/>
                </a:lnTo>
                <a:lnTo>
                  <a:pt x="4336341" y="110179"/>
                </a:lnTo>
                <a:cubicBezTo>
                  <a:pt x="4544103" y="492703"/>
                  <a:pt x="4662117" y="931066"/>
                  <a:pt x="4662117" y="1396997"/>
                </a:cubicBezTo>
                <a:cubicBezTo>
                  <a:pt x="4662117" y="2887978"/>
                  <a:pt x="3453653" y="4096657"/>
                  <a:pt x="1962937" y="4096657"/>
                </a:cubicBezTo>
                <a:cubicBezTo>
                  <a:pt x="1217579" y="4096657"/>
                  <a:pt x="542784" y="3794487"/>
                  <a:pt x="54329" y="3305945"/>
                </a:cubicBezTo>
                <a:lnTo>
                  <a:pt x="0" y="3246158"/>
                </a:lnTo>
                <a:close/>
              </a:path>
            </a:pathLst>
          </a:custGeom>
          <a:solidFill>
            <a:srgbClr val="D78F8D">
              <a:alpha val="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wrap="square" anchor="ctr">
            <a:noAutofit/>
          </a:bodyPr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椭圆 4"/>
          <p:cNvSpPr>
            <a:spLocks noChangeArrowheads="1"/>
          </p:cNvSpPr>
          <p:nvPr/>
        </p:nvSpPr>
        <p:spPr bwMode="auto">
          <a:xfrm>
            <a:off x="9937750" y="2166942"/>
            <a:ext cx="625475" cy="625475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椭圆 5"/>
          <p:cNvSpPr>
            <a:spLocks noChangeArrowheads="1"/>
          </p:cNvSpPr>
          <p:nvPr/>
        </p:nvSpPr>
        <p:spPr bwMode="auto">
          <a:xfrm>
            <a:off x="10061357" y="2290549"/>
            <a:ext cx="378260" cy="378260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椭圆 8"/>
          <p:cNvSpPr>
            <a:spLocks noChangeArrowheads="1"/>
          </p:cNvSpPr>
          <p:nvPr/>
        </p:nvSpPr>
        <p:spPr bwMode="auto">
          <a:xfrm>
            <a:off x="7072313" y="4116392"/>
            <a:ext cx="625475" cy="625475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椭圆 7"/>
          <p:cNvSpPr>
            <a:spLocks noChangeArrowheads="1"/>
          </p:cNvSpPr>
          <p:nvPr/>
        </p:nvSpPr>
        <p:spPr bwMode="auto">
          <a:xfrm>
            <a:off x="7342188" y="1954217"/>
            <a:ext cx="2860675" cy="2860675"/>
          </a:xfrm>
          <a:prstGeom prst="ellipse">
            <a:avLst/>
          </a:prstGeom>
          <a:solidFill>
            <a:srgbClr val="D78F8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椭圆 9"/>
          <p:cNvSpPr>
            <a:spLocks noChangeArrowheads="1"/>
          </p:cNvSpPr>
          <p:nvPr/>
        </p:nvSpPr>
        <p:spPr bwMode="auto">
          <a:xfrm>
            <a:off x="7542213" y="4741867"/>
            <a:ext cx="312737" cy="312737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椭圆 29"/>
          <p:cNvSpPr>
            <a:spLocks noChangeArrowheads="1"/>
          </p:cNvSpPr>
          <p:nvPr/>
        </p:nvSpPr>
        <p:spPr bwMode="auto">
          <a:xfrm>
            <a:off x="10453688" y="5392742"/>
            <a:ext cx="341312" cy="341312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椭圆 30"/>
          <p:cNvSpPr>
            <a:spLocks noChangeArrowheads="1"/>
          </p:cNvSpPr>
          <p:nvPr/>
        </p:nvSpPr>
        <p:spPr bwMode="auto">
          <a:xfrm>
            <a:off x="10521139" y="5460193"/>
            <a:ext cx="206410" cy="206410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椭圆 32"/>
          <p:cNvSpPr>
            <a:spLocks noChangeArrowheads="1"/>
          </p:cNvSpPr>
          <p:nvPr/>
        </p:nvSpPr>
        <p:spPr bwMode="auto">
          <a:xfrm>
            <a:off x="9353550" y="5314954"/>
            <a:ext cx="169863" cy="171450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椭圆 33"/>
          <p:cNvSpPr>
            <a:spLocks noChangeArrowheads="1"/>
          </p:cNvSpPr>
          <p:nvPr/>
        </p:nvSpPr>
        <p:spPr bwMode="auto">
          <a:xfrm>
            <a:off x="9387119" y="5348836"/>
            <a:ext cx="102726" cy="103685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椭圆 39"/>
          <p:cNvSpPr>
            <a:spLocks noChangeArrowheads="1"/>
          </p:cNvSpPr>
          <p:nvPr/>
        </p:nvSpPr>
        <p:spPr bwMode="auto">
          <a:xfrm>
            <a:off x="4803775" y="4756154"/>
            <a:ext cx="298450" cy="298450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椭圆 40"/>
          <p:cNvSpPr>
            <a:spLocks noChangeArrowheads="1"/>
          </p:cNvSpPr>
          <p:nvPr/>
        </p:nvSpPr>
        <p:spPr bwMode="auto">
          <a:xfrm>
            <a:off x="4862755" y="4815134"/>
            <a:ext cx="180489" cy="180489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4037794" y="2136095"/>
            <a:ext cx="5376287" cy="37294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1263867" y="1288603"/>
            <a:ext cx="4658973" cy="33391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39969" y="5434663"/>
            <a:ext cx="1663363" cy="291745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6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2729838" y="5434663"/>
            <a:ext cx="1663363" cy="291745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7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5184492" y="4220821"/>
            <a:ext cx="1862057" cy="3256271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332877" y="2093854"/>
            <a:ext cx="3764973" cy="238827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4893345" y="3156388"/>
            <a:ext cx="893111" cy="155637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mess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4509" y="0"/>
            <a:ext cx="3741139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50000"/>
        <a:buFont typeface="Wingdings 2" panose="05020102010507070707" pitchFamily="18" charset="2"/>
        <a:buChar char=""/>
        <a:defRPr lang="zh-CN" altLang="en-US" sz="2800" kern="1200" baseline="0" dirty="0" smtClean="0">
          <a:solidFill>
            <a:schemeClr val="accent2">
              <a:lumMod val="75000"/>
            </a:schemeClr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10146278" y="603916"/>
            <a:ext cx="402696" cy="402696"/>
          </a:xfrm>
          <a:prstGeom prst="ellipse">
            <a:avLst/>
          </a:prstGeom>
          <a:solidFill>
            <a:srgbClr val="D78F8E"/>
          </a:solidFill>
          <a:ln>
            <a:noFill/>
          </a:ln>
          <a:effectLst>
            <a:reflection stA="45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0800000" flipV="1">
            <a:off x="0" y="1237504"/>
            <a:ext cx="7251614" cy="5654361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4"/>
          <p:cNvSpPr>
            <a:spLocks noChangeArrowheads="1"/>
          </p:cNvSpPr>
          <p:nvPr/>
        </p:nvSpPr>
        <p:spPr bwMode="auto">
          <a:xfrm>
            <a:off x="8852147" y="1923873"/>
            <a:ext cx="625475" cy="625475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椭圆 5"/>
          <p:cNvSpPr>
            <a:spLocks noChangeArrowheads="1"/>
          </p:cNvSpPr>
          <p:nvPr/>
        </p:nvSpPr>
        <p:spPr bwMode="auto">
          <a:xfrm>
            <a:off x="8975754" y="2047480"/>
            <a:ext cx="378260" cy="378260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椭圆 8"/>
          <p:cNvSpPr>
            <a:spLocks noChangeArrowheads="1"/>
          </p:cNvSpPr>
          <p:nvPr/>
        </p:nvSpPr>
        <p:spPr bwMode="auto">
          <a:xfrm>
            <a:off x="8663016" y="4159073"/>
            <a:ext cx="625475" cy="625475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椭圆 7"/>
          <p:cNvSpPr>
            <a:spLocks noChangeArrowheads="1"/>
          </p:cNvSpPr>
          <p:nvPr/>
        </p:nvSpPr>
        <p:spPr bwMode="auto">
          <a:xfrm>
            <a:off x="6256585" y="1711148"/>
            <a:ext cx="2860675" cy="2860675"/>
          </a:xfrm>
          <a:prstGeom prst="ellipse">
            <a:avLst/>
          </a:prstGeom>
          <a:solidFill>
            <a:srgbClr val="D78F8E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椭圆 9"/>
          <p:cNvSpPr>
            <a:spLocks noChangeArrowheads="1"/>
          </p:cNvSpPr>
          <p:nvPr/>
        </p:nvSpPr>
        <p:spPr bwMode="auto">
          <a:xfrm>
            <a:off x="6466563" y="4693852"/>
            <a:ext cx="312737" cy="312737"/>
          </a:xfrm>
          <a:prstGeom prst="ellipse">
            <a:avLst/>
          </a:prstGeom>
          <a:solidFill>
            <a:srgbClr val="ECCBCA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椭圆 29"/>
          <p:cNvSpPr>
            <a:spLocks noChangeArrowheads="1"/>
          </p:cNvSpPr>
          <p:nvPr/>
        </p:nvSpPr>
        <p:spPr bwMode="auto">
          <a:xfrm>
            <a:off x="9368085" y="5149673"/>
            <a:ext cx="341312" cy="341312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椭圆 30"/>
          <p:cNvSpPr>
            <a:spLocks noChangeArrowheads="1"/>
          </p:cNvSpPr>
          <p:nvPr/>
        </p:nvSpPr>
        <p:spPr bwMode="auto">
          <a:xfrm>
            <a:off x="9435536" y="5217124"/>
            <a:ext cx="206410" cy="206410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椭圆 32"/>
          <p:cNvSpPr>
            <a:spLocks noChangeArrowheads="1"/>
          </p:cNvSpPr>
          <p:nvPr/>
        </p:nvSpPr>
        <p:spPr bwMode="auto">
          <a:xfrm>
            <a:off x="8267947" y="5071885"/>
            <a:ext cx="169863" cy="171450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椭圆 33"/>
          <p:cNvSpPr>
            <a:spLocks noChangeArrowheads="1"/>
          </p:cNvSpPr>
          <p:nvPr/>
        </p:nvSpPr>
        <p:spPr bwMode="auto">
          <a:xfrm>
            <a:off x="8301516" y="5105767"/>
            <a:ext cx="102726" cy="103685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椭圆 39"/>
          <p:cNvSpPr>
            <a:spLocks noChangeArrowheads="1"/>
          </p:cNvSpPr>
          <p:nvPr/>
        </p:nvSpPr>
        <p:spPr bwMode="auto">
          <a:xfrm>
            <a:off x="2815347" y="4513085"/>
            <a:ext cx="298450" cy="298450"/>
          </a:xfrm>
          <a:prstGeom prst="ellipse">
            <a:avLst/>
          </a:prstGeom>
          <a:solidFill>
            <a:srgbClr val="E5B8B7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椭圆 40"/>
          <p:cNvSpPr>
            <a:spLocks noChangeArrowheads="1"/>
          </p:cNvSpPr>
          <p:nvPr/>
        </p:nvSpPr>
        <p:spPr bwMode="auto">
          <a:xfrm>
            <a:off x="2874327" y="4572065"/>
            <a:ext cx="180489" cy="180489"/>
          </a:xfrm>
          <a:prstGeom prst="ellipse">
            <a:avLst/>
          </a:pr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1493" y="2929496"/>
            <a:ext cx="7800654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1150620">
              <a:spcBef>
                <a:spcPct val="20000"/>
              </a:spcBef>
              <a:defRPr sz="2400" kern="0">
                <a:solidFill>
                  <a:srgbClr val="FFFFFF"/>
                </a:solidFill>
              </a:defRPr>
            </a:lvl1pPr>
          </a:lstStyle>
          <a:p>
            <a:r>
              <a:rPr lang="zh-CN" altLang="en-US" sz="4000" dirty="0">
                <a:solidFill>
                  <a:schemeClr val="accent1">
                    <a:lumMod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产品体验与设计规划及问题总结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3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5981" y="4581"/>
            <a:ext cx="2305031" cy="2305031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7958" y="1819306"/>
            <a:ext cx="611041" cy="611041"/>
            <a:chOff x="9937750" y="2166942"/>
            <a:chExt cx="625475" cy="625475"/>
          </a:xfrm>
        </p:grpSpPr>
        <p:sp>
          <p:nvSpPr>
            <p:cNvPr id="10" name="椭圆 4"/>
            <p:cNvSpPr>
              <a:spLocks noChangeArrowheads="1"/>
            </p:cNvSpPr>
            <p:nvPr/>
          </p:nvSpPr>
          <p:spPr bwMode="auto">
            <a:xfrm>
              <a:off x="9937750" y="2166942"/>
              <a:ext cx="625475" cy="625475"/>
            </a:xfrm>
            <a:prstGeom prst="ellipse">
              <a:avLst/>
            </a:prstGeom>
            <a:solidFill>
              <a:srgbClr val="E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>
              <a:off x="10061357" y="2290549"/>
              <a:ext cx="378260" cy="378260"/>
            </a:xfrm>
            <a:prstGeom prst="ellipse">
              <a:avLst/>
            </a:prstGeom>
            <a:solidFill>
              <a:srgbClr val="D78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9020175" y="4347210"/>
            <a:ext cx="3187065" cy="250698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4445"/>
            <a:ext cx="5735320" cy="3911600"/>
          </a:xfrm>
          <a:prstGeom prst="rect">
            <a:avLst/>
          </a:prstGeom>
        </p:spPr>
      </p:pic>
      <p:pic>
        <p:nvPicPr>
          <p:cNvPr id="4" name="图片 3" descr="SNPN@_2]F{)8U2HYJ6WD6~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020" y="2309495"/>
            <a:ext cx="5067935" cy="42913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8959850" y="4445"/>
            <a:ext cx="2486660" cy="2556510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197535" y="697925"/>
            <a:ext cx="5009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补充说明：融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360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推广货客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5745" y="4719955"/>
            <a:ext cx="4678045" cy="650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信贷员入驻模式：仅推广产品至融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360PC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端贷款，及弹窗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形式用推广产品至其它网站（搜狐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……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等）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与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无关。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  <p:bldP spid="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5981" y="4581"/>
            <a:ext cx="2305031" cy="2305031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7958" y="1819306"/>
            <a:ext cx="611041" cy="611041"/>
            <a:chOff x="9937750" y="2166942"/>
            <a:chExt cx="625475" cy="625475"/>
          </a:xfrm>
        </p:grpSpPr>
        <p:sp>
          <p:nvSpPr>
            <p:cNvPr id="10" name="椭圆 4"/>
            <p:cNvSpPr>
              <a:spLocks noChangeArrowheads="1"/>
            </p:cNvSpPr>
            <p:nvPr/>
          </p:nvSpPr>
          <p:spPr bwMode="auto">
            <a:xfrm>
              <a:off x="9937750" y="2166942"/>
              <a:ext cx="625475" cy="625475"/>
            </a:xfrm>
            <a:prstGeom prst="ellipse">
              <a:avLst/>
            </a:prstGeom>
            <a:solidFill>
              <a:srgbClr val="E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>
              <a:off x="10061357" y="2290549"/>
              <a:ext cx="378260" cy="378260"/>
            </a:xfrm>
            <a:prstGeom prst="ellipse">
              <a:avLst/>
            </a:prstGeom>
            <a:solidFill>
              <a:srgbClr val="D78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9020175" y="4347210"/>
            <a:ext cx="3187065" cy="250698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4445"/>
            <a:ext cx="5354320" cy="3583305"/>
          </a:xfrm>
          <a:prstGeom prst="rect">
            <a:avLst/>
          </a:prstGeom>
        </p:spPr>
      </p:pic>
      <p:pic>
        <p:nvPicPr>
          <p:cNvPr id="7" name="图片 6" descr="L@@KV(1{N_YO~_AHF4@NL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785" y="4445"/>
            <a:ext cx="5672455" cy="3952875"/>
          </a:xfrm>
          <a:prstGeom prst="rect">
            <a:avLst/>
          </a:prstGeom>
        </p:spPr>
      </p:pic>
      <p:pic>
        <p:nvPicPr>
          <p:cNvPr id="6" name="图片 5" descr="XOHFSU8_92K_JR]EA$3ZT)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067685"/>
            <a:ext cx="5208270" cy="3786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25981" y="4581"/>
            <a:ext cx="2305031" cy="2305031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7958" y="1819306"/>
            <a:ext cx="611041" cy="611041"/>
            <a:chOff x="9937750" y="2166942"/>
            <a:chExt cx="625475" cy="625475"/>
          </a:xfrm>
        </p:grpSpPr>
        <p:sp>
          <p:nvSpPr>
            <p:cNvPr id="10" name="椭圆 4"/>
            <p:cNvSpPr>
              <a:spLocks noChangeArrowheads="1"/>
            </p:cNvSpPr>
            <p:nvPr/>
          </p:nvSpPr>
          <p:spPr bwMode="auto">
            <a:xfrm>
              <a:off x="9937750" y="2166942"/>
              <a:ext cx="625475" cy="625475"/>
            </a:xfrm>
            <a:prstGeom prst="ellipse">
              <a:avLst/>
            </a:prstGeom>
            <a:solidFill>
              <a:srgbClr val="E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>
              <a:off x="10061357" y="2290549"/>
              <a:ext cx="378260" cy="378260"/>
            </a:xfrm>
            <a:prstGeom prst="ellipse">
              <a:avLst/>
            </a:prstGeom>
            <a:solidFill>
              <a:srgbClr val="D78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9020175" y="4347210"/>
            <a:ext cx="3187065" cy="250698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pic>
        <p:nvPicPr>
          <p:cNvPr id="5" name="图片 4" descr="$_K%C}3H[{6`C38186{AUR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4445"/>
            <a:ext cx="6447155" cy="4039235"/>
          </a:xfrm>
          <a:prstGeom prst="rect">
            <a:avLst/>
          </a:prstGeom>
        </p:spPr>
      </p:pic>
      <p:pic>
        <p:nvPicPr>
          <p:cNvPr id="6" name="图片 5" descr="NU4GFIX@UI3EGNPQUUL%C@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725" y="1805305"/>
            <a:ext cx="6052185" cy="5048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bldLvl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 11"/>
          <p:cNvSpPr/>
          <p:nvPr/>
        </p:nvSpPr>
        <p:spPr>
          <a:xfrm>
            <a:off x="3627117" y="550681"/>
            <a:ext cx="8564883" cy="6307319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D78F8D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872348" y="893373"/>
            <a:ext cx="8336282" cy="5964627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351986" y="550681"/>
            <a:ext cx="2305031" cy="2305031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1105" y="3427730"/>
            <a:ext cx="6155055" cy="134239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zh-CN" sz="9600" b="1" dirty="0">
                <a:solidFill>
                  <a:srgbClr val="523A2C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rPr>
              <a:t>THANKS!</a:t>
            </a:r>
            <a:endParaRPr lang="zh-CN" altLang="en-US" sz="9600" b="1" dirty="0">
              <a:solidFill>
                <a:srgbClr val="523A2C"/>
              </a:solidFill>
              <a:latin typeface="ISOCP" panose="00000400000000000000" pitchFamily="2" charset="0"/>
              <a:ea typeface="造字工房悦黑（非商用）常规体" pitchFamily="50" charset="-122"/>
              <a:cs typeface="ISOCP" panose="00000400000000000000" pitchFamily="2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02638" y="2550191"/>
            <a:ext cx="611041" cy="611041"/>
            <a:chOff x="9937750" y="2166942"/>
            <a:chExt cx="625475" cy="625475"/>
          </a:xfrm>
        </p:grpSpPr>
        <p:sp>
          <p:nvSpPr>
            <p:cNvPr id="10" name="椭圆 4"/>
            <p:cNvSpPr>
              <a:spLocks noChangeArrowheads="1"/>
            </p:cNvSpPr>
            <p:nvPr/>
          </p:nvSpPr>
          <p:spPr bwMode="auto">
            <a:xfrm>
              <a:off x="9937750" y="2166942"/>
              <a:ext cx="625475" cy="625475"/>
            </a:xfrm>
            <a:prstGeom prst="ellipse">
              <a:avLst/>
            </a:prstGeom>
            <a:solidFill>
              <a:srgbClr val="E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" name="椭圆 5"/>
            <p:cNvSpPr>
              <a:spLocks noChangeArrowheads="1"/>
            </p:cNvSpPr>
            <p:nvPr/>
          </p:nvSpPr>
          <p:spPr bwMode="auto">
            <a:xfrm>
              <a:off x="10061357" y="2290549"/>
              <a:ext cx="378260" cy="378260"/>
            </a:xfrm>
            <a:prstGeom prst="ellipse">
              <a:avLst/>
            </a:prstGeom>
            <a:solidFill>
              <a:srgbClr val="D78F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bldLvl="0" animBg="1"/>
          <p:bldP spid="18" grpId="0" bldLvl="0" animBg="1"/>
          <p:bldP spid="16" grpId="0" bldLvl="0" animBg="1"/>
          <p:bldP spid="11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1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bldLvl="0" animBg="1"/>
          <p:bldP spid="18" grpId="0" bldLvl="0" animBg="1"/>
          <p:bldP spid="16" grpId="0" bldLvl="0" animBg="1"/>
          <p:bldP spid="11" grpId="0" bldLvl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 25"/>
          <p:cNvSpPr/>
          <p:nvPr/>
        </p:nvSpPr>
        <p:spPr>
          <a:xfrm rot="10800000">
            <a:off x="0" y="0"/>
            <a:ext cx="5090160" cy="3911825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F6E8E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3469227" y="3480927"/>
            <a:ext cx="908689" cy="908689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0800000">
            <a:off x="-8229" y="0"/>
            <a:ext cx="4799018" cy="3688080"/>
          </a:xfrm>
          <a:custGeom>
            <a:avLst/>
            <a:gdLst>
              <a:gd name="connsiteX0" fmla="*/ 4052585 w 7495569"/>
              <a:gd name="connsiteY0" fmla="*/ 0 h 5760400"/>
              <a:gd name="connsiteX1" fmla="*/ 7413052 w 7495569"/>
              <a:gd name="connsiteY1" fmla="*/ 1786746 h 5760400"/>
              <a:gd name="connsiteX2" fmla="*/ 7495569 w 7495569"/>
              <a:gd name="connsiteY2" fmla="*/ 1922573 h 5760400"/>
              <a:gd name="connsiteX3" fmla="*/ 7495569 w 7495569"/>
              <a:gd name="connsiteY3" fmla="*/ 5760400 h 5760400"/>
              <a:gd name="connsiteX4" fmla="*/ 381273 w 7495569"/>
              <a:gd name="connsiteY4" fmla="*/ 5760400 h 5760400"/>
              <a:gd name="connsiteX5" fmla="*/ 318473 w 7495569"/>
              <a:gd name="connsiteY5" fmla="*/ 5630034 h 5760400"/>
              <a:gd name="connsiteX6" fmla="*/ 0 w 7495569"/>
              <a:gd name="connsiteY6" fmla="*/ 4052585 h 5760400"/>
              <a:gd name="connsiteX7" fmla="*/ 4052585 w 7495569"/>
              <a:gd name="connsiteY7" fmla="*/ 0 h 57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5569" h="5760400">
                <a:moveTo>
                  <a:pt x="4052585" y="0"/>
                </a:moveTo>
                <a:cubicBezTo>
                  <a:pt x="5451448" y="0"/>
                  <a:pt x="6684773" y="708752"/>
                  <a:pt x="7413052" y="1786746"/>
                </a:cubicBezTo>
                <a:lnTo>
                  <a:pt x="7495569" y="1922573"/>
                </a:lnTo>
                <a:lnTo>
                  <a:pt x="7495569" y="5760400"/>
                </a:lnTo>
                <a:lnTo>
                  <a:pt x="381273" y="5760400"/>
                </a:lnTo>
                <a:lnTo>
                  <a:pt x="318473" y="5630034"/>
                </a:lnTo>
                <a:cubicBezTo>
                  <a:pt x="113401" y="5145190"/>
                  <a:pt x="0" y="4612131"/>
                  <a:pt x="0" y="4052585"/>
                </a:cubicBezTo>
                <a:cubicBezTo>
                  <a:pt x="0" y="1814404"/>
                  <a:pt x="1814404" y="0"/>
                  <a:pt x="4052585" y="0"/>
                </a:cubicBezTo>
                <a:close/>
              </a:path>
            </a:pathLst>
          </a:cu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-60413" y="1373573"/>
            <a:ext cx="5427212" cy="847938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9600" b="1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6600" b="0" spc="-300" dirty="0">
                <a:solidFill>
                  <a:srgbClr val="523A2C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6600" b="0" spc="-300" dirty="0">
              <a:solidFill>
                <a:srgbClr val="523A2C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08799" y="1373573"/>
            <a:ext cx="5090161" cy="542917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defTabSz="1150620">
              <a:spcBef>
                <a:spcPct val="20000"/>
              </a:spcBef>
              <a:defRPr sz="2400" kern="0">
                <a:solidFill>
                  <a:srgbClr val="FFFFFF"/>
                </a:solidFill>
              </a:defRPr>
            </a:lvl1pPr>
          </a:lstStyle>
          <a:p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产品体验</a:t>
            </a:r>
          </a:p>
          <a:p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产品设计与规划</a:t>
            </a:r>
          </a:p>
          <a:p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融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360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风控收集方式预测</a:t>
            </a:r>
          </a:p>
          <a:p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后续问题解决</a:t>
            </a:r>
            <a:endParaRPr lang="en-US" altLang="zh-CN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5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补充说明 ：融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360</a:t>
            </a:r>
            <a:r>
              <a:rPr lang="zh-CN" altLang="en-US" sz="2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推广货客</a:t>
            </a:r>
          </a:p>
          <a:p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31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35" y="471170"/>
            <a:ext cx="2498090" cy="44373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8635" y="5070475"/>
            <a:ext cx="3126740" cy="1489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首页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、信用额度展示、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预估额度操作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、贷款分类（银行、极速、信用卡）</a:t>
            </a: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、热门贷款推荐</a:t>
            </a: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、全部热门贷款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5" y="471170"/>
            <a:ext cx="2474595" cy="44234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57725" y="5070475"/>
            <a:ext cx="7438390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信用额度页（首页点击预估额度跳转）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、基本信息（个人身份认证、运营认证）</a:t>
            </a: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、提升额度（邮箱账单认证、支付宝认证、京东认证、社保查询、公积金查询、央行认证）</a:t>
            </a:r>
          </a:p>
          <a:p>
            <a:pPr algn="l">
              <a:lnSpc>
                <a:spcPct val="13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基本信息填完后可以和贷款商共享，</a:t>
            </a:r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提升额度内的信息与贷款商要求用户提供的信息无关。提升其它两项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“</a:t>
            </a:r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信用卡与银行贷款</a:t>
            </a:r>
            <a:r>
              <a:rPr lang="en-US" altLang="zh-CN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的额度。</a:t>
            </a:r>
          </a:p>
        </p:txBody>
      </p:sp>
      <p:sp>
        <p:nvSpPr>
          <p:cNvPr id="16" name="椭圆 15"/>
          <p:cNvSpPr/>
          <p:nvPr/>
        </p:nvSpPr>
        <p:spPr>
          <a:xfrm>
            <a:off x="9340850" y="11430"/>
            <a:ext cx="2486660" cy="2556510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997022" y="890376"/>
            <a:ext cx="31737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523A2C"/>
                </a:solidFill>
              </a:rPr>
              <a:t>融</a:t>
            </a:r>
            <a:r>
              <a:rPr lang="en-US" altLang="zh-CN" sz="3600" b="1" dirty="0">
                <a:solidFill>
                  <a:srgbClr val="523A2C"/>
                </a:solidFill>
              </a:rPr>
              <a:t>360</a:t>
            </a:r>
            <a:r>
              <a:rPr lang="zh-CN" altLang="en-US" sz="3600" b="1" dirty="0">
                <a:solidFill>
                  <a:srgbClr val="523A2C"/>
                </a:solidFill>
              </a:rPr>
              <a:t>产品体验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1312" y="136631"/>
            <a:ext cx="232791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523A2C"/>
                </a:solidFill>
              </a:rPr>
              <a:t>基本信息认证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835" y="1114425"/>
            <a:ext cx="2494280" cy="4436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4558665"/>
            <a:ext cx="2494280" cy="15246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37945" y="2273935"/>
            <a:ext cx="2559685" cy="9264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561340" y="2423160"/>
            <a:ext cx="4112260" cy="330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可以省略因为用户每次贷款的数额及申请时间都是变化的</a:t>
            </a:r>
          </a:p>
        </p:txBody>
      </p:sp>
      <p:sp>
        <p:nvSpPr>
          <p:cNvPr id="9" name="右箭头 8"/>
          <p:cNvSpPr/>
          <p:nvPr/>
        </p:nvSpPr>
        <p:spPr>
          <a:xfrm>
            <a:off x="5130800" y="2811780"/>
            <a:ext cx="1085215" cy="48768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063365" y="3403600"/>
            <a:ext cx="3782695" cy="120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字段来源：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、收集入驻贷款商提供的基本信息，后汇总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、参考融</a:t>
            </a: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360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的提供的基本信息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365" y="1114425"/>
            <a:ext cx="2823210" cy="5164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301625"/>
            <a:ext cx="2726690" cy="48494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935" y="301625"/>
            <a:ext cx="2452370" cy="37439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0" y="4045585"/>
            <a:ext cx="2453005" cy="15875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377045" y="431165"/>
            <a:ext cx="2588895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贷款详情页展示：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、金额、期限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、还款金额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、产品详情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、认证材料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265" y="301625"/>
            <a:ext cx="2526030" cy="41173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265" y="4358005"/>
            <a:ext cx="2526665" cy="1737360"/>
          </a:xfrm>
          <a:prstGeom prst="rect">
            <a:avLst/>
          </a:prstGeom>
        </p:spPr>
      </p:pic>
      <p:sp>
        <p:nvSpPr>
          <p:cNvPr id="20" name="右箭头 19"/>
          <p:cNvSpPr/>
          <p:nvPr/>
        </p:nvSpPr>
        <p:spPr>
          <a:xfrm>
            <a:off x="8745855" y="2778760"/>
            <a:ext cx="493395" cy="2254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377045" y="2566035"/>
            <a:ext cx="1783080" cy="650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利率说明及还款说明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需要每家贷款商提供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9161145" y="24765"/>
            <a:ext cx="2105025" cy="2136775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7155522" y="365866"/>
            <a:ext cx="501015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523A2C"/>
                </a:solidFill>
              </a:rPr>
              <a:t>融</a:t>
            </a:r>
            <a:r>
              <a:rPr lang="en-US" altLang="zh-CN" sz="3600" b="1" dirty="0">
                <a:solidFill>
                  <a:srgbClr val="523A2C"/>
                </a:solidFill>
              </a:rPr>
              <a:t>360</a:t>
            </a:r>
            <a:r>
              <a:rPr lang="zh-CN" altLang="en-US" sz="3600" b="1" dirty="0">
                <a:solidFill>
                  <a:srgbClr val="523A2C"/>
                </a:solidFill>
              </a:rPr>
              <a:t>风控收集方式预测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15265" y="1944370"/>
            <a:ext cx="291592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、平台收集所有的贷款商的风控信息并分类</a:t>
            </a:r>
          </a:p>
          <a:p>
            <a:pPr>
              <a:lnSpc>
                <a:spcPct val="20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、为贷款商开发管理后台，供贷款商勾选用户所需要提供的资料项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185" y="365760"/>
            <a:ext cx="2566670" cy="4564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145" y="810895"/>
            <a:ext cx="2566670" cy="456501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1338580"/>
            <a:ext cx="2411095" cy="4288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350" y="1997710"/>
            <a:ext cx="2410460" cy="42881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1855" y="2473325"/>
            <a:ext cx="2411095" cy="4287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59915" y="443230"/>
            <a:ext cx="2214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产品规划</a:t>
            </a:r>
            <a:r>
              <a:rPr lang="en-US" altLang="zh-CN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</a:rPr>
              <a:t>首页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37430" y="2283460"/>
            <a:ext cx="4549140" cy="1209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、用户登录后，首页展示额度，若无额度可以</a:t>
            </a:r>
            <a:r>
              <a:rPr lang="zh-CN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预估额度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、下面展示贷款商列表，用户可随意浏览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、贷款列表展示顺序、逻辑？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（第</a:t>
            </a:r>
            <a:r>
              <a:rPr lang="en-US" altLang="zh-CN" sz="1400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部分）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10" y="1146810"/>
            <a:ext cx="2709545" cy="48183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37430" y="3596005"/>
            <a:ext cx="1783080" cy="14890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贷款商列表展示内容</a:t>
            </a: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、额度范围</a:t>
            </a: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、费率</a:t>
            </a: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、期限</a:t>
            </a:r>
          </a:p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、放款时间</a:t>
            </a:r>
          </a:p>
        </p:txBody>
      </p:sp>
      <p:sp>
        <p:nvSpPr>
          <p:cNvPr id="16" name="椭圆 15"/>
          <p:cNvSpPr/>
          <p:nvPr/>
        </p:nvSpPr>
        <p:spPr>
          <a:xfrm>
            <a:off x="9317990" y="42545"/>
            <a:ext cx="2486660" cy="2556510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826842" y="904346"/>
            <a:ext cx="350012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523A2C"/>
                </a:solidFill>
              </a:rPr>
              <a:t>产品设计与规划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80880" y="5965190"/>
            <a:ext cx="231648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</a:rPr>
              <a:t>点击马上预估跳转下一页面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9150" y="401320"/>
            <a:ext cx="269748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产品规划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</a:rPr>
              <a:t>——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</a:rPr>
              <a:t>信用额度页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404100" y="1082675"/>
            <a:ext cx="4679950" cy="148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、用户在本页认证基本信息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、除基本信息（个人信息）外，其它可都为选填，用户完成一块可为用户推荐匹配的贷款商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、是否要有筛选？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（第</a:t>
            </a:r>
            <a:r>
              <a:rPr lang="en-US" altLang="zh-CN" sz="1400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400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部分）</a:t>
            </a:r>
          </a:p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、其它信息需在贷款商申请页补充填写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045845"/>
            <a:ext cx="3040380" cy="544131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1025" y="3874770"/>
            <a:ext cx="3173730" cy="19824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7557770" y="3408680"/>
            <a:ext cx="3117215" cy="184467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97190" y="3735705"/>
            <a:ext cx="223774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已为您成功匹配</a:t>
            </a:r>
            <a:r>
              <a:rPr lang="en-US" altLang="zh-CN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家贷款商</a:t>
            </a:r>
          </a:p>
        </p:txBody>
      </p:sp>
      <p:sp>
        <p:nvSpPr>
          <p:cNvPr id="8" name="矩形 7"/>
          <p:cNvSpPr/>
          <p:nvPr/>
        </p:nvSpPr>
        <p:spPr>
          <a:xfrm>
            <a:off x="8199755" y="4542790"/>
            <a:ext cx="718185" cy="3028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去看看</a:t>
            </a:r>
          </a:p>
        </p:txBody>
      </p:sp>
      <p:sp>
        <p:nvSpPr>
          <p:cNvPr id="9" name="矩形 8"/>
          <p:cNvSpPr/>
          <p:nvPr/>
        </p:nvSpPr>
        <p:spPr>
          <a:xfrm>
            <a:off x="9286240" y="4542155"/>
            <a:ext cx="718185" cy="3028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/>
              <a:t>完善授信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0287000" y="3408680"/>
            <a:ext cx="301625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X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900" y="1045845"/>
            <a:ext cx="3207385" cy="54413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54960" y="4845685"/>
            <a:ext cx="66167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</a:rPr>
              <a:t>X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9499600" y="6985"/>
            <a:ext cx="2105025" cy="2136775"/>
          </a:xfrm>
          <a:prstGeom prst="ellipse">
            <a:avLst/>
          </a:prstGeom>
          <a:solidFill>
            <a:srgbClr val="EDD1CF"/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802077" y="572876"/>
            <a:ext cx="339661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b="1" dirty="0">
                <a:solidFill>
                  <a:srgbClr val="523A2C"/>
                </a:solidFill>
              </a:rPr>
              <a:t>后续待解决</a:t>
            </a:r>
            <a:r>
              <a:rPr lang="zh-CN" altLang="en-US" sz="3600" b="1" dirty="0">
                <a:solidFill>
                  <a:srgbClr val="523A2C"/>
                </a:solidFill>
                <a:sym typeface="+mn-ea"/>
              </a:rPr>
              <a:t>问题</a:t>
            </a:r>
            <a:endParaRPr lang="zh-CN" altLang="en-US" sz="3600" b="1" dirty="0">
              <a:solidFill>
                <a:srgbClr val="523A2C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816735"/>
            <a:ext cx="1801495" cy="32251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0390" y="3321685"/>
            <a:ext cx="2031365" cy="12484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465455" y="5499100"/>
            <a:ext cx="1882140" cy="370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、风控信息由谁提供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360" y="1816735"/>
            <a:ext cx="1812925" cy="3224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27985" y="5499100"/>
            <a:ext cx="2054860" cy="650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、贷款列表展示顺序、逻辑？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5770" y="1850390"/>
            <a:ext cx="1571625" cy="24003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405" y="4250690"/>
            <a:ext cx="1570990" cy="10172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335" y="1362710"/>
            <a:ext cx="1668780" cy="27203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0335" y="4083050"/>
            <a:ext cx="1668780" cy="11842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760335" y="5499100"/>
            <a:ext cx="2059940" cy="929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、利率说明及还款说明</a:t>
            </a:r>
          </a:p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需要每家贷款商提供</a:t>
            </a:r>
          </a:p>
          <a:p>
            <a:pPr>
              <a:lnSpc>
                <a:spcPct val="130000"/>
              </a:lnSpc>
            </a:pP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59095" y="5499100"/>
            <a:ext cx="1824990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、利息与扣费标准数据提供问题</a:t>
            </a:r>
          </a:p>
        </p:txBody>
      </p:sp>
      <p:sp>
        <p:nvSpPr>
          <p:cNvPr id="2" name="矩形 1"/>
          <p:cNvSpPr/>
          <p:nvPr/>
        </p:nvSpPr>
        <p:spPr>
          <a:xfrm>
            <a:off x="580390" y="546100"/>
            <a:ext cx="692150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只完成</a:t>
            </a:r>
            <a:r>
              <a:rPr lang="en-US" altLang="zh-CN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2~3</a:t>
            </a:r>
            <a:r>
              <a:rPr lang="zh-CN" altLang="en-US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项认证就可贷款的热度最高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A000120140530A99PPBG">
  <a:themeElements>
    <a:clrScheme name="自定义 601">
      <a:dk1>
        <a:srgbClr val="4D4D4D"/>
      </a:dk1>
      <a:lt1>
        <a:sysClr val="window" lastClr="FFFFFF"/>
      </a:lt1>
      <a:dk2>
        <a:srgbClr val="4D4D4D"/>
      </a:dk2>
      <a:lt2>
        <a:srgbClr val="FFFFFF"/>
      </a:lt2>
      <a:accent1>
        <a:srgbClr val="956951"/>
      </a:accent1>
      <a:accent2>
        <a:srgbClr val="B07982"/>
      </a:accent2>
      <a:accent3>
        <a:srgbClr val="9D8855"/>
      </a:accent3>
      <a:accent4>
        <a:srgbClr val="62A088"/>
      </a:accent4>
      <a:accent5>
        <a:srgbClr val="5F77AB"/>
      </a:accent5>
      <a:accent6>
        <a:srgbClr val="FFC000"/>
      </a:accent6>
      <a:hlink>
        <a:srgbClr val="2998E3"/>
      </a:hlink>
      <a:folHlink>
        <a:srgbClr val="A5A5A5"/>
      </a:folHlink>
    </a:clrScheme>
    <a:fontScheme name="自定义 12">
      <a:majorFont>
        <a:latin typeface="Tempus Sans ITC"/>
        <a:ea typeface="幼圆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A000120150608A07KPBG</Template>
  <TotalTime>5</TotalTime>
  <Words>547</Words>
  <Application>Microsoft Office PowerPoint</Application>
  <PresentationFormat>宽屏</PresentationFormat>
  <Paragraphs>66</Paragraphs>
  <Slides>13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ISOCP</vt:lpstr>
      <vt:lpstr>华文细黑</vt:lpstr>
      <vt:lpstr>宋体</vt:lpstr>
      <vt:lpstr>微软雅黑</vt:lpstr>
      <vt:lpstr>幼圆</vt:lpstr>
      <vt:lpstr>造字工房悦黑（非商用）常规体</vt:lpstr>
      <vt:lpstr>Arial</vt:lpstr>
      <vt:lpstr>Calibri</vt:lpstr>
      <vt:lpstr>Wingdings 2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HP</cp:lastModifiedBy>
  <cp:revision>25</cp:revision>
  <dcterms:created xsi:type="dcterms:W3CDTF">2015-06-24T12:12:00Z</dcterms:created>
  <dcterms:modified xsi:type="dcterms:W3CDTF">2017-11-14T01:42:12Z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